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57"/>
  </p:notesMasterIdLst>
  <p:sldIdLst>
    <p:sldId id="256" r:id="rId2"/>
    <p:sldId id="258" r:id="rId3"/>
    <p:sldId id="319" r:id="rId4"/>
    <p:sldId id="320" r:id="rId5"/>
    <p:sldId id="270" r:id="rId6"/>
    <p:sldId id="257" r:id="rId7"/>
    <p:sldId id="260" r:id="rId8"/>
    <p:sldId id="259" r:id="rId9"/>
    <p:sldId id="292" r:id="rId10"/>
    <p:sldId id="269" r:id="rId11"/>
    <p:sldId id="274" r:id="rId12"/>
    <p:sldId id="275" r:id="rId13"/>
    <p:sldId id="264" r:id="rId14"/>
    <p:sldId id="278" r:id="rId15"/>
    <p:sldId id="279" r:id="rId16"/>
    <p:sldId id="280" r:id="rId17"/>
    <p:sldId id="283" r:id="rId18"/>
    <p:sldId id="282" r:id="rId19"/>
    <p:sldId id="281" r:id="rId20"/>
    <p:sldId id="284" r:id="rId21"/>
    <p:sldId id="276" r:id="rId22"/>
    <p:sldId id="285" r:id="rId23"/>
    <p:sldId id="268" r:id="rId24"/>
    <p:sldId id="287" r:id="rId25"/>
    <p:sldId id="289" r:id="rId26"/>
    <p:sldId id="291" r:id="rId27"/>
    <p:sldId id="290" r:id="rId28"/>
    <p:sldId id="277" r:id="rId29"/>
    <p:sldId id="294" r:id="rId30"/>
    <p:sldId id="293" r:id="rId31"/>
    <p:sldId id="312" r:id="rId32"/>
    <p:sldId id="295" r:id="rId33"/>
    <p:sldId id="296" r:id="rId34"/>
    <p:sldId id="314" r:id="rId35"/>
    <p:sldId id="315" r:id="rId36"/>
    <p:sldId id="321" r:id="rId37"/>
    <p:sldId id="317" r:id="rId38"/>
    <p:sldId id="303" r:id="rId39"/>
    <p:sldId id="265" r:id="rId40"/>
    <p:sldId id="302" r:id="rId41"/>
    <p:sldId id="297" r:id="rId42"/>
    <p:sldId id="310" r:id="rId43"/>
    <p:sldId id="311" r:id="rId44"/>
    <p:sldId id="300" r:id="rId45"/>
    <p:sldId id="307" r:id="rId46"/>
    <p:sldId id="308" r:id="rId47"/>
    <p:sldId id="298" r:id="rId48"/>
    <p:sldId id="301" r:id="rId49"/>
    <p:sldId id="306" r:id="rId50"/>
    <p:sldId id="322" r:id="rId51"/>
    <p:sldId id="304" r:id="rId52"/>
    <p:sldId id="309" r:id="rId53"/>
    <p:sldId id="266" r:id="rId54"/>
    <p:sldId id="318" r:id="rId55"/>
    <p:sldId id="271" r:id="rId5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4" autoAdjust="0"/>
    <p:restoredTop sz="94643" autoAdjust="0"/>
  </p:normalViewPr>
  <p:slideViewPr>
    <p:cSldViewPr>
      <p:cViewPr varScale="1">
        <p:scale>
          <a:sx n="84" d="100"/>
          <a:sy n="84" d="100"/>
        </p:scale>
        <p:origin x="-13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4A956-B84A-4963-A5A1-07FF5674870B}" type="datetimeFigureOut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D2357-25F2-4475-9397-0C1C42AC5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91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A44C-4838-48A1-8CCC-56B31324CD36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5D4B-96D3-4275-B22A-7550BE743D12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45D9-E47B-41FE-9D53-8206BA0721AD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75DF-70B1-4C70-B488-86679E08279F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0FBA-32EC-48A0-B846-53E50F22EDC6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847" y="6376243"/>
            <a:ext cx="1315721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話題転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B954-E802-41CF-A23B-AF4001D9A985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2D17-F2F6-4F58-A5BA-B4327B220303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C874-8A2A-417D-8190-0EEAE08A6CBC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E7E1-4417-46D1-A1D7-5676DF5662EE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1AAFE-9511-4B75-BEE3-5AB426959440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106B-0A95-46B3-B66A-1A5A0A78CD79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3BBB-F8BD-4C2C-A7A1-30EF8887FC58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B5A1D04-C170-4F36-A596-1B147592CAD8}" type="datetime1">
              <a:rPr kumimoji="1" lang="ja-JP" altLang="en-US" smtClean="0"/>
              <a:t>2012/9/15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8847" y="6376243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instock.blogspot.jp/2008/04/perfecting-oos-small-classes-and-short.html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shugo.net/tmp/functional_ruby.pdf" TargetMode="Externa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urely</a:t>
            </a:r>
            <a:br>
              <a:rPr kumimoji="1" lang="en-US" altLang="ja-JP" dirty="0" smtClean="0"/>
            </a:br>
            <a:r>
              <a:rPr kumimoji="1" lang="en-US" altLang="ja-JP" dirty="0" smtClean="0"/>
              <a:t>functional </a:t>
            </a:r>
            <a:br>
              <a:rPr kumimoji="1" lang="en-US" altLang="ja-JP" dirty="0" smtClean="0"/>
            </a:br>
            <a:r>
              <a:rPr kumimoji="1" lang="en-US" altLang="ja-JP" dirty="0" smtClean="0"/>
              <a:t>programming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Ruby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Shugo Maeda</a:t>
            </a:r>
          </a:p>
          <a:p>
            <a:r>
              <a:rPr lang="en-US" altLang="ja-JP" dirty="0" smtClean="0"/>
              <a:t>2012-09-15T10:00:00 </a:t>
            </a:r>
            <a:r>
              <a:rPr lang="en-US" altLang="ja-JP" dirty="0"/>
              <a:t>- </a:t>
            </a:r>
            <a:r>
              <a:rPr lang="en-US" altLang="ja-JP" dirty="0" smtClean="0"/>
              <a:t>2012-09-15T10:30:00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7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Pseudo functional programming in Ruby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よい</a:t>
            </a:r>
            <a:r>
              <a:rPr lang="en-US" altLang="ja-JP" dirty="0" smtClean="0"/>
              <a:t>inject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ja-JP" altLang="en-US" dirty="0" smtClean="0"/>
              <a:t>わるい</a:t>
            </a:r>
            <a:r>
              <a:rPr kumimoji="1" lang="en-US" altLang="ja-JP" dirty="0" smtClean="0"/>
              <a:t>inject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/>
              <a:t>ふつう</a:t>
            </a:r>
            <a:r>
              <a:rPr lang="ja-JP" altLang="en-US" dirty="0" smtClean="0"/>
              <a:t>の</a:t>
            </a:r>
            <a:r>
              <a:rPr lang="en-US" altLang="ja-JP" dirty="0" smtClean="0"/>
              <a:t>map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94546" y="2204864"/>
            <a:ext cx="71307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a.inject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(0) { |x, y| x + y }</a:t>
            </a: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94546" y="3501008"/>
            <a:ext cx="71307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a.inject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({}) { |h, (k, v)| </a:t>
            </a:r>
            <a:r>
              <a:rPr lang="en-US" altLang="ja-JP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h[k] = v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altLang="ja-JP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84388" y="4869160"/>
            <a:ext cx="71307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a.map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{ |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* 2 }</a:t>
            </a: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73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Persistent data structures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短命データ構造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変更を加えると前のデータが失われるデータ構造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Ruby</a:t>
            </a:r>
            <a:r>
              <a:rPr lang="ja-JP" altLang="en-US" dirty="0" smtClean="0"/>
              <a:t>の</a:t>
            </a:r>
            <a:r>
              <a:rPr lang="en-US" altLang="ja-JP" dirty="0" smtClean="0"/>
              <a:t>Array</a:t>
            </a:r>
            <a:r>
              <a:rPr lang="ja-JP" altLang="en-US" dirty="0" smtClean="0"/>
              <a:t>や</a:t>
            </a:r>
            <a:r>
              <a:rPr lang="en-US" altLang="ja-JP" dirty="0" smtClean="0"/>
              <a:t>Hash</a:t>
            </a:r>
          </a:p>
          <a:p>
            <a:pPr lvl="1"/>
            <a:r>
              <a:rPr lang="ja-JP" altLang="en-US" dirty="0" smtClean="0"/>
              <a:t>前のデータを取っておきたい時はコピーが必要</a:t>
            </a:r>
            <a:endParaRPr lang="en-US" altLang="ja-JP" dirty="0" smtClean="0"/>
          </a:p>
          <a:p>
            <a:r>
              <a:rPr lang="ja-JP" altLang="en-US" dirty="0" smtClean="0"/>
              <a:t>永続データ構造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変更前のバージョンのデータが保存されるデータ構造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Haskell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List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Map</a:t>
            </a:r>
          </a:p>
          <a:p>
            <a:r>
              <a:rPr lang="ja-JP" altLang="en-US" dirty="0" smtClean="0"/>
              <a:t>関数プログラミング</a:t>
            </a:r>
            <a:r>
              <a:rPr lang="ja-JP" altLang="en-US" dirty="0"/>
              <a:t>だ</a:t>
            </a:r>
            <a:r>
              <a:rPr lang="ja-JP" altLang="en-US" dirty="0" smtClean="0"/>
              <a:t>と自然に永続データ構造になる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一度作ったデータは壊せない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参照</a:t>
            </a:r>
            <a:r>
              <a:rPr lang="ja-JP" altLang="en-US" dirty="0"/>
              <a:t>しなく</a:t>
            </a:r>
            <a:r>
              <a:rPr lang="ja-JP" altLang="en-US" dirty="0" smtClean="0"/>
              <a:t>なったデータは</a:t>
            </a:r>
            <a:r>
              <a:rPr lang="en-US" altLang="ja-JP" dirty="0" smtClean="0"/>
              <a:t>GC</a:t>
            </a:r>
            <a:r>
              <a:rPr lang="ja-JP" altLang="en-US" dirty="0" smtClean="0"/>
              <a:t>で回収される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40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 map functional?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ぱっと見は関数型に見える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/>
              <a:t>でも実装は命令型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2276872"/>
            <a:ext cx="71307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a.map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{ |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* 2 }</a:t>
            </a: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84388" y="3573016"/>
            <a:ext cx="7130752" cy="22322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map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ary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each { |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ary.push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) }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return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ary</a:t>
            </a:r>
            <a:endParaRPr lang="en-US" altLang="ja-JP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5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Implementing lists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永続的データ構造としてリストを実装する</a:t>
            </a:r>
            <a:endParaRPr lang="en-US" altLang="ja-JP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2276872"/>
            <a:ext cx="7130752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= List[1, 2, 3]</a:t>
            </a:r>
          </a:p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ys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xs.cons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(0) #=&gt; List[0, 1, 2, 3]</a:t>
            </a:r>
          </a:p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#=&gt; List[1, 2, 3]</a:t>
            </a: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1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Representation of lists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27584" y="191683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@head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63688" y="191683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@tail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064020" y="4077072"/>
            <a:ext cx="9361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827584" y="2996952"/>
            <a:ext cx="9361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stCxn id="4" idx="2"/>
            <a:endCxn id="15" idx="0"/>
          </p:cNvCxnSpPr>
          <p:nvPr/>
        </p:nvCxnSpPr>
        <p:spPr>
          <a:xfrm>
            <a:off x="1295636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064020" y="299695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@head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997267" y="299695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@tail</a:t>
            </a:r>
            <a:endParaRPr kumimoji="1" lang="ja-JP" altLang="en-US" dirty="0"/>
          </a:p>
        </p:txBody>
      </p:sp>
      <p:cxnSp>
        <p:nvCxnSpPr>
          <p:cNvPr id="22" name="カギ線コネクタ 21"/>
          <p:cNvCxnSpPr>
            <a:stCxn id="8" idx="2"/>
            <a:endCxn id="19" idx="0"/>
          </p:cNvCxnSpPr>
          <p:nvPr/>
        </p:nvCxnSpPr>
        <p:spPr>
          <a:xfrm rot="16200000" flipH="1">
            <a:off x="2129878" y="2594758"/>
            <a:ext cx="504056" cy="3003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9" idx="2"/>
            <a:endCxn id="9" idx="0"/>
          </p:cNvCxnSpPr>
          <p:nvPr/>
        </p:nvCxnSpPr>
        <p:spPr>
          <a:xfrm>
            <a:off x="2532072" y="357301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3285299" y="5157192"/>
            <a:ext cx="9361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3285299" y="407707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@head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4211960" y="407707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@tail</a:t>
            </a:r>
            <a:endParaRPr kumimoji="1" lang="ja-JP" altLang="en-US" dirty="0"/>
          </a:p>
        </p:txBody>
      </p:sp>
      <p:cxnSp>
        <p:nvCxnSpPr>
          <p:cNvPr id="43" name="直線矢印コネクタ 42"/>
          <p:cNvCxnSpPr>
            <a:stCxn id="41" idx="2"/>
            <a:endCxn id="40" idx="0"/>
          </p:cNvCxnSpPr>
          <p:nvPr/>
        </p:nvCxnSpPr>
        <p:spPr>
          <a:xfrm>
            <a:off x="3753351" y="46531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>
            <a:stCxn id="20" idx="2"/>
            <a:endCxn id="41" idx="0"/>
          </p:cNvCxnSpPr>
          <p:nvPr/>
        </p:nvCxnSpPr>
        <p:spPr>
          <a:xfrm rot="16200000" flipH="1">
            <a:off x="3357307" y="3681028"/>
            <a:ext cx="504056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4509435" y="5157192"/>
            <a:ext cx="93610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Nil</a:t>
            </a:r>
            <a:endParaRPr kumimoji="1" lang="ja-JP" altLang="en-US" dirty="0"/>
          </a:p>
        </p:txBody>
      </p:sp>
      <p:cxnSp>
        <p:nvCxnSpPr>
          <p:cNvPr id="49" name="カギ線コネクタ 48"/>
          <p:cNvCxnSpPr>
            <a:stCxn id="42" idx="2"/>
            <a:endCxn id="46" idx="0"/>
          </p:cNvCxnSpPr>
          <p:nvPr/>
        </p:nvCxnSpPr>
        <p:spPr>
          <a:xfrm rot="16200000" flipH="1">
            <a:off x="4576721" y="4756426"/>
            <a:ext cx="504056" cy="2974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2814443" y="202019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List[1, 2, 3]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077387" y="310031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List[2, 3]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301523" y="418043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List[3]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28213" y="526055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List[]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6804248" y="1916831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Cons</a:t>
            </a:r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6804248" y="2996952"/>
            <a:ext cx="93610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Nil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6804248" y="4077072"/>
            <a:ext cx="9361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Other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86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Definition of classes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84388" y="1628800"/>
            <a:ext cx="7130752" cy="4680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class List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class Cons &lt; List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attr_</a:t>
            </a:r>
            <a:r>
              <a:rPr lang="en-US" altLang="ja-JP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reader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:head, :tail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initialize(head, tail)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@head = head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@tail = tail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end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Nil =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List.new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Nil.head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; raise "list is empty"; end</a:t>
            </a:r>
          </a:p>
          <a:p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Nil.tail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; raise "list is empty";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27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Constructor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84388" y="1628800"/>
            <a:ext cx="7130752" cy="324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class List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self.[](*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args.</a:t>
            </a:r>
            <a:r>
              <a:rPr lang="en-US" altLang="ja-JP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reverse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_each.inject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(Nil) { |x, y|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Cons.new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(y, x)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00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Don’t use the ‘if’ keyword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“Don’t </a:t>
            </a:r>
            <a:r>
              <a:rPr lang="en-US" altLang="ja-JP" dirty="0"/>
              <a:t>use the ‘else’ </a:t>
            </a:r>
            <a:r>
              <a:rPr lang="en-US" altLang="ja-JP" dirty="0" smtClean="0"/>
              <a:t>keyword”?</a:t>
            </a:r>
            <a:endParaRPr lang="en-US" altLang="ja-JP" dirty="0" smtClean="0">
              <a:hlinkClick r:id="rId2"/>
            </a:endParaRPr>
          </a:p>
          <a:p>
            <a:pPr lvl="1"/>
            <a:r>
              <a:rPr lang="en-US" altLang="ja-JP" dirty="0" smtClean="0">
                <a:hlinkClick r:id="rId2"/>
              </a:rPr>
              <a:t>Perfecting </a:t>
            </a:r>
            <a:r>
              <a:rPr lang="en-US" altLang="ja-JP" dirty="0">
                <a:hlinkClick r:id="rId2"/>
              </a:rPr>
              <a:t>OO's Small Classes and Short </a:t>
            </a:r>
            <a:r>
              <a:rPr lang="en-US" altLang="ja-JP" dirty="0" smtClean="0">
                <a:hlinkClick r:id="rId2"/>
              </a:rPr>
              <a:t>Methods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オブジェクト指向というより命令型では</a:t>
            </a:r>
            <a:r>
              <a:rPr lang="en-US" altLang="ja-JP" dirty="0" smtClean="0"/>
              <a:t>?</a:t>
            </a:r>
          </a:p>
          <a:p>
            <a:pPr lvl="1"/>
            <a:r>
              <a:rPr lang="en-US" altLang="ja-JP" dirty="0" smtClean="0"/>
              <a:t>Haskell</a:t>
            </a:r>
            <a:r>
              <a:rPr lang="ja-JP" altLang="en-US" dirty="0" smtClean="0"/>
              <a:t>では逆に</a:t>
            </a:r>
            <a:r>
              <a:rPr lang="en-US" altLang="ja-JP" dirty="0" smtClean="0"/>
              <a:t>else</a:t>
            </a:r>
            <a:r>
              <a:rPr lang="ja-JP" altLang="en-US" dirty="0" smtClean="0"/>
              <a:t>を省略できない</a:t>
            </a:r>
            <a:endParaRPr lang="en-US" altLang="ja-JP" dirty="0" smtClean="0"/>
          </a:p>
          <a:p>
            <a:r>
              <a:rPr lang="ja-JP" altLang="en-US" dirty="0"/>
              <a:t>本物</a:t>
            </a:r>
            <a:r>
              <a:rPr lang="ja-JP" altLang="en-US" dirty="0" smtClean="0"/>
              <a:t>のオブジェクト指向プログラマは</a:t>
            </a:r>
            <a:r>
              <a:rPr lang="en-US" altLang="ja-JP" dirty="0" smtClean="0"/>
              <a:t>if</a:t>
            </a:r>
            <a:r>
              <a:rPr lang="ja-JP" altLang="en-US" dirty="0" smtClean="0"/>
              <a:t>を使わない</a:t>
            </a:r>
            <a:endParaRPr lang="en-US" altLang="ja-JP" dirty="0" smtClean="0"/>
          </a:p>
          <a:p>
            <a:pPr lvl="1"/>
            <a:r>
              <a:rPr lang="ja-JP" altLang="en-US" dirty="0"/>
              <a:t>というの</a:t>
            </a:r>
            <a:r>
              <a:rPr lang="ja-JP" altLang="en-US" dirty="0" smtClean="0"/>
              <a:t>はちょっとおおげさ</a:t>
            </a:r>
            <a:r>
              <a:rPr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Dynamic dispatching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実行時に呼び出されるメソッドが決まる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オブジェクト指向の常套手段</a:t>
            </a:r>
            <a:endParaRPr lang="en-US" altLang="ja-JP" dirty="0" smtClean="0"/>
          </a:p>
          <a:p>
            <a:r>
              <a:rPr kumimoji="1" lang="ja-JP" altLang="en-US" dirty="0" smtClean="0"/>
              <a:t>関数型言語</a:t>
            </a:r>
            <a:r>
              <a:rPr kumimoji="1" lang="ja-JP" altLang="en-US" dirty="0"/>
              <a:t>で</a:t>
            </a:r>
            <a:r>
              <a:rPr kumimoji="1" lang="ja-JP" altLang="en-US" dirty="0" smtClean="0"/>
              <a:t>はパターンマッチを使う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詳しくは次の講演で</a:t>
            </a:r>
            <a:endParaRPr kumimoji="1" lang="en-US" altLang="ja-JP" dirty="0" smtClean="0"/>
          </a:p>
          <a:p>
            <a:r>
              <a:rPr lang="ja-JP" altLang="en-US" dirty="0" smtClean="0"/>
              <a:t>データの種類が増えた時に対応しやすい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if</a:t>
            </a:r>
            <a:r>
              <a:rPr lang="ja-JP" altLang="en-US" dirty="0" smtClean="0"/>
              <a:t>式だと元の定義の分岐を増やす必要がある</a:t>
            </a:r>
            <a:endParaRPr lang="en-US" altLang="ja-JP" dirty="0" smtClean="0"/>
          </a:p>
          <a:p>
            <a:r>
              <a:rPr kumimoji="1" lang="ja-JP" altLang="en-US" dirty="0" smtClean="0"/>
              <a:t>パターンマッチよりも</a:t>
            </a:r>
            <a:r>
              <a:rPr lang="ja-JP" altLang="en-US" dirty="0" smtClean="0"/>
              <a:t>ある意味で</a:t>
            </a:r>
            <a:r>
              <a:rPr kumimoji="1" lang="ja-JP" altLang="en-US" dirty="0" smtClean="0"/>
              <a:t>限定的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再帰的なデータに深くマッチさせるのは難しい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ダブルディスパッチである程度可能</a:t>
            </a:r>
            <a:r>
              <a:rPr kumimoji="1" lang="en-US" altLang="ja-JP" dirty="0" smtClean="0"/>
              <a:t>?</a:t>
            </a:r>
          </a:p>
          <a:p>
            <a:pPr lvl="1"/>
            <a:r>
              <a:rPr lang="en-US" altLang="ja-JP" dirty="0" smtClean="0"/>
              <a:t>Ruby</a:t>
            </a:r>
            <a:r>
              <a:rPr lang="ja-JP" altLang="en-US" dirty="0" smtClean="0"/>
              <a:t>だとダックタイピングなのでより柔軟な面も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62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of dynamic dispatching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4680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Cons &lt; List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empty?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false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end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Nil.empty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?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true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List[].empty?  #=&gt; true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List[1].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epmty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? #=&gt; false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50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Who am I?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ラベル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前田修吾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Ruby</a:t>
            </a:r>
            <a:r>
              <a:rPr lang="ja-JP" altLang="en-US" dirty="0" smtClean="0"/>
              <a:t>コミッタ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ネットワーク応用通信研究所取締役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Ruby</a:t>
            </a:r>
            <a:r>
              <a:rPr lang="ja-JP" altLang="en-US" dirty="0" smtClean="0"/>
              <a:t>アソシエーション事務局長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79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Don’t use the ‘while’ keyword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while</a:t>
            </a:r>
            <a:r>
              <a:rPr kumimoji="1" lang="ja-JP" altLang="en-US" dirty="0" smtClean="0"/>
              <a:t>式は副作用に依存する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2276872"/>
            <a:ext cx="7130752" cy="41764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List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length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result = 0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= self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while !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xs.empty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?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  result += 1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xs.tail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end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return result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4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recursion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4752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class Cons &lt;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length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tail.</a:t>
            </a:r>
            <a:r>
              <a:rPr lang="en-US" altLang="ja-JP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+ 1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Nil.</a:t>
            </a:r>
            <a:r>
              <a:rPr lang="en-US" altLang="ja-JP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length</a:t>
            </a:r>
            <a:endParaRPr lang="en-US" altLang="ja-JP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0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List[1, 2, 3].length #=&gt; 0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List[*(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..9999)].length #=&gt; </a:t>
            </a:r>
            <a:r>
              <a:rPr lang="en-US" altLang="ja-JP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SystemStackError</a:t>
            </a:r>
            <a:endParaRPr lang="en-US" altLang="ja-JP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9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tail recursion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4752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length;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length(0); 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Cons &lt;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_length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(n)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tail.</a:t>
            </a:r>
            <a:r>
              <a:rPr lang="en-US" altLang="ja-JP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_length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(n + 1)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end</a:t>
            </a:r>
            <a:endParaRPr lang="en-US" altLang="ja-JP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Nil.</a:t>
            </a:r>
            <a:r>
              <a:rPr lang="en-US" altLang="ja-JP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_length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(n)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n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63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Tail call optimization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38164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ja-JP" altLang="en-US" dirty="0" smtClean="0">
                <a:latin typeface="Courier New" pitchFamily="49" charset="0"/>
                <a:cs typeface="Courier New" pitchFamily="49" charset="0"/>
              </a:rPr>
              <a:t>末尾呼び出しの最適化を有効化する設定</a:t>
            </a:r>
            <a:endParaRPr lang="en-US" altLang="ja-JP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ja-JP" altLang="en-US" dirty="0" smtClean="0">
                <a:latin typeface="Courier New" pitchFamily="49" charset="0"/>
                <a:cs typeface="Courier New" pitchFamily="49" charset="0"/>
              </a:rPr>
              <a:t>設定後にコンパイルされたコードにのみ有効</a:t>
            </a:r>
            <a:endParaRPr lang="en-US" altLang="ja-JP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RubyVM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InstructionSequence.compile_option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= {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trace_instruction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: false,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tailcall_optimization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: true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require "list" #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list.rb</a:t>
            </a:r>
            <a:r>
              <a:rPr lang="ja-JP" altLang="en-US" dirty="0" smtClean="0">
                <a:latin typeface="Courier New" pitchFamily="49" charset="0"/>
                <a:cs typeface="Courier New" pitchFamily="49" charset="0"/>
              </a:rPr>
              <a:t>では最適化が有効</a:t>
            </a:r>
            <a:endParaRPr lang="en-US" altLang="ja-JP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List[*(1..9999)].length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#=&gt; 9999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805264"/>
            <a:ext cx="7620000" cy="50405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Ruby 2.0</a:t>
            </a:r>
            <a:r>
              <a:rPr kumimoji="1" lang="ja-JP" altLang="en-US" dirty="0" smtClean="0"/>
              <a:t>ではデフォルトで有効に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7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Can you make this tail recursive?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37444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Cons &lt;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Cons.new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(yield(head),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tail.map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(&amp;block))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Nil.map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Nil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27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Does this work well?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4752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map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(&amp;block);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_map(Nil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, &amp;block);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Cons &lt;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_map(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, 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tail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._map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Cons.new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(yield(head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),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da-DK" altLang="ja-JP" dirty="0" smtClean="0">
                <a:latin typeface="Courier New" pitchFamily="49" charset="0"/>
                <a:cs typeface="Courier New" pitchFamily="49" charset="0"/>
              </a:rPr>
              <a:t>def </a:t>
            </a:r>
            <a:r>
              <a:rPr lang="da-DK" altLang="ja-JP" dirty="0">
                <a:latin typeface="Courier New" pitchFamily="49" charset="0"/>
                <a:cs typeface="Courier New" pitchFamily="49" charset="0"/>
              </a:rPr>
              <a:t>Nil</a:t>
            </a:r>
            <a:r>
              <a:rPr lang="da-DK" altLang="ja-JP" dirty="0" smtClean="0">
                <a:latin typeface="Courier New" pitchFamily="49" charset="0"/>
                <a:cs typeface="Courier New" pitchFamily="49" charset="0"/>
              </a:rPr>
              <a:t>._map(xs</a:t>
            </a:r>
            <a:r>
              <a:rPr lang="da-DK" altLang="ja-JP" dirty="0">
                <a:latin typeface="Courier New" pitchFamily="49" charset="0"/>
                <a:cs typeface="Courier New" pitchFamily="49" charset="0"/>
              </a:rPr>
              <a:t>); xs; </a:t>
            </a:r>
            <a:r>
              <a:rPr lang="da-DK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da-DK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49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Correct answer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4752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map(&amp;block); </a:t>
            </a:r>
            <a:r>
              <a:rPr lang="en-US" altLang="ja-JP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rev_map</a:t>
            </a:r>
            <a:r>
              <a:rPr lang="en-US" altLang="ja-JP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(&amp;block).reverse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; end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reverse; _reverse(Nil); end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rev_map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(&amp;block); _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rev_map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(Nil, &amp;block);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Cons &lt;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_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reverse(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tail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._reverse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Cons.new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(head,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end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_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rev_map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, 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tail._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rev_map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Cons.new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(yield(head),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), 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da-DK" altLang="ja-JP" dirty="0">
                <a:latin typeface="Courier New" pitchFamily="49" charset="0"/>
                <a:cs typeface="Courier New" pitchFamily="49" charset="0"/>
              </a:rPr>
              <a:t>def Nil._reverse(xs); xs; end</a:t>
            </a:r>
          </a:p>
          <a:p>
            <a:r>
              <a:rPr lang="da-DK" altLang="ja-JP" dirty="0">
                <a:latin typeface="Courier New" pitchFamily="49" charset="0"/>
                <a:cs typeface="Courier New" pitchFamily="49" charset="0"/>
              </a:rPr>
              <a:t>def Nil._rev_map(xs); xs; </a:t>
            </a:r>
            <a:r>
              <a:rPr lang="da-DK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da-DK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2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Time efficiency </a:t>
            </a:r>
            <a:r>
              <a:rPr lang="en-US" altLang="ja-JP" smtClean="0"/>
              <a:t>and Space </a:t>
            </a:r>
            <a:r>
              <a:rPr lang="en-US" altLang="ja-JP" dirty="0" smtClean="0"/>
              <a:t>efficiency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non-tail recursion</a:t>
            </a:r>
            <a:r>
              <a:rPr lang="ja-JP" altLang="en-US" dirty="0" smtClean="0"/>
              <a:t>版では時間効率が良い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小さい入力に有利</a:t>
            </a:r>
            <a:endParaRPr lang="en-US" altLang="ja-JP" dirty="0" smtClean="0"/>
          </a:p>
          <a:p>
            <a:r>
              <a:rPr lang="en-US" altLang="ja-JP" dirty="0" smtClean="0"/>
              <a:t>tail recursion</a:t>
            </a:r>
            <a:r>
              <a:rPr lang="ja-JP" altLang="en-US" dirty="0" smtClean="0"/>
              <a:t>版では空間効率が良い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大きい入力に有利</a:t>
            </a:r>
            <a:endParaRPr kumimoji="1" lang="en-US" altLang="ja-JP" dirty="0" smtClean="0"/>
          </a:p>
          <a:p>
            <a:r>
              <a:rPr lang="ja-JP" altLang="en-US" dirty="0"/>
              <a:t>ただし</a:t>
            </a:r>
            <a:r>
              <a:rPr lang="ja-JP" altLang="en-US" dirty="0" smtClean="0"/>
              <a:t>、時間計算量・空間計算量はどちらも</a:t>
            </a:r>
            <a:r>
              <a:rPr lang="en-US" altLang="ja-JP" dirty="0" smtClean="0"/>
              <a:t>O(n)</a:t>
            </a:r>
          </a:p>
          <a:p>
            <a:pPr lvl="1"/>
            <a:r>
              <a:rPr kumimoji="1" lang="en-US" altLang="ja-JP" dirty="0" smtClean="0"/>
              <a:t>tail recursion</a:t>
            </a:r>
            <a:r>
              <a:rPr kumimoji="1" lang="ja-JP" altLang="en-US" dirty="0" smtClean="0"/>
              <a:t>版はスタックを消費しない代わりに中間リストが</a:t>
            </a:r>
            <a:r>
              <a:rPr lang="ja-JP" altLang="en-US" dirty="0"/>
              <a:t>必要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0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Folding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再帰は強力だがわかりにくい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畳み込み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リストの各要素を</a:t>
            </a:r>
            <a:r>
              <a:rPr lang="ja-JP" altLang="en-US" dirty="0" smtClean="0"/>
              <a:t>一つ</a:t>
            </a:r>
            <a:r>
              <a:rPr lang="ja-JP" altLang="en-US" dirty="0"/>
              <a:t>の</a:t>
            </a:r>
            <a:r>
              <a:rPr kumimoji="1" lang="ja-JP" altLang="en-US" dirty="0" smtClean="0"/>
              <a:t>値（リストであることもある）に畳み込む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再帰を直接使うより用途が限定されるが、わかりやすい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Ruby</a:t>
            </a:r>
            <a:r>
              <a:rPr kumimoji="1" lang="ja-JP" altLang="en-US" dirty="0" smtClean="0"/>
              <a:t>だと</a:t>
            </a:r>
            <a:r>
              <a:rPr kumimoji="1" lang="en-US" altLang="ja-JP" dirty="0" smtClean="0"/>
              <a:t>inject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3933056"/>
            <a:ext cx="7130752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length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inject(0) { |x, y| x + 1 }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foldr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右</a:t>
            </a:r>
            <a:r>
              <a:rPr lang="ja-JP" altLang="en-US" dirty="0" smtClean="0"/>
              <a:t>からの再帰</a:t>
            </a:r>
            <a:endParaRPr lang="en-US" altLang="ja-JP" dirty="0" smtClean="0"/>
          </a:p>
          <a:p>
            <a:r>
              <a:rPr kumimoji="1" lang="en-US" altLang="ja-JP" dirty="0" smtClean="0"/>
              <a:t>non-tail recursion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84388" y="2636912"/>
            <a:ext cx="7130752" cy="37444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Cons &lt;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foldr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(e, 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yield(head,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tail.foldr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(e, &amp;block))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Nil.foldr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(e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, 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e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71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992" y="4365104"/>
            <a:ext cx="5791200" cy="1371600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love fishing</a:t>
            </a:r>
            <a:endParaRPr kumimoji="1" lang="ja-JP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5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foldl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左</a:t>
            </a:r>
            <a:r>
              <a:rPr lang="ja-JP" altLang="en-US" dirty="0"/>
              <a:t>から</a:t>
            </a:r>
            <a:r>
              <a:rPr lang="ja-JP" altLang="en-US" dirty="0" smtClean="0"/>
              <a:t>の再帰</a:t>
            </a:r>
            <a:endParaRPr lang="en-US" altLang="ja-JP" dirty="0" smtClean="0"/>
          </a:p>
          <a:p>
            <a:r>
              <a:rPr lang="en-US" altLang="ja-JP" dirty="0" smtClean="0"/>
              <a:t>tail recursion</a:t>
            </a:r>
            <a:endParaRPr kumimoji="1" lang="en-US" altLang="ja-JP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84388" y="2636912"/>
            <a:ext cx="7130752" cy="37444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Cons &lt; List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foldl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(e, 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tail.foldl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(yield(e, head), 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Nil.foldl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(e, 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e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68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Right-associative and left-associative operations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foldr</a:t>
            </a:r>
            <a:r>
              <a:rPr lang="ja-JP" altLang="en-US" dirty="0"/>
              <a:t>は右結合</a:t>
            </a:r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err="1"/>
              <a:t>foldl</a:t>
            </a:r>
            <a:r>
              <a:rPr lang="ja-JP" altLang="en-US" dirty="0"/>
              <a:t>は左</a:t>
            </a:r>
            <a:r>
              <a:rPr lang="ja-JP" altLang="en-US" dirty="0" smtClean="0"/>
              <a:t>結合</a:t>
            </a:r>
            <a:endParaRPr lang="en-US" altLang="ja-JP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2276872"/>
            <a:ext cx="7130752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List[1,2,3].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foldr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(0, &amp;:+)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# 1 + (2 + (3 + 0))</a:t>
            </a: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02259" y="4077072"/>
            <a:ext cx="7130752" cy="10801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List[1,2,3].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foldl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(0, &amp;:+)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# ((0 + 1) + 2) + 3</a:t>
            </a: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5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map by </a:t>
            </a:r>
            <a:r>
              <a:rPr kumimoji="1" lang="en-US" altLang="ja-JP" dirty="0" err="1" smtClean="0"/>
              <a:t>foldr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324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map(&amp;block)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foldr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(Nil) { |x,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ys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|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Cons.new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(yield(x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ys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}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157192"/>
            <a:ext cx="7620000" cy="504056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Cons.new</a:t>
            </a:r>
            <a:r>
              <a:rPr kumimoji="1" lang="ja-JP" altLang="en-US" dirty="0" smtClean="0"/>
              <a:t>は右結合なので</a:t>
            </a:r>
            <a:r>
              <a:rPr kumimoji="1" lang="en-US" altLang="ja-JP" dirty="0" err="1" smtClean="0"/>
              <a:t>foldr</a:t>
            </a:r>
            <a:r>
              <a:rPr kumimoji="1" lang="ja-JP" altLang="en-US" dirty="0" smtClean="0"/>
              <a:t>を使うのが自然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24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map by </a:t>
            </a:r>
            <a:r>
              <a:rPr kumimoji="1" lang="en-US" altLang="ja-JP" dirty="0" err="1" smtClean="0"/>
              <a:t>foldl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4752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class List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map(&amp;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rev_map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(&amp;block).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reverse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end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reverse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foldl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(Nil) { |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, y|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Cons.new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(y,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) }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rev_map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foldl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(Nil) { |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, y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|</a:t>
            </a:r>
            <a:br>
              <a:rPr lang="en-US" altLang="ja-JP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Cons.new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(yield(y),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65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Feature #6242 Ruby should support lists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27363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I've heard that Ruby is a LISP.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LISP stands for "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Processing."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Hence, Ruby should support lists.</a:t>
            </a:r>
          </a:p>
          <a:p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I've attached a patch to add the classes List and Cons, and the cons operator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`:::'.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653136"/>
            <a:ext cx="7620000" cy="50405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List</a:t>
            </a:r>
            <a:r>
              <a:rPr kumimoji="1" lang="ja-JP" altLang="en-US" dirty="0" smtClean="0"/>
              <a:t>を組み込みクラスにしようという提案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4608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S[1,2,3].inject(:+)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=&gt;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6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S[1,2,3]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=&gt;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S[1, 2, 3]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0 ::: S[1,2,3]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=&gt;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S[0, 1, 2, 3]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altLang="ja-JP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 ::: 1 ::: 2 ::: 3 ::: </a:t>
            </a:r>
            <a:r>
              <a:rPr lang="en-US" altLang="ja-JP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nil # </a:t>
            </a:r>
            <a:r>
              <a:rPr lang="ja-JP" alt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右結合</a:t>
            </a:r>
            <a:endParaRPr lang="en-US" altLang="ja-JP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=&gt;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S[0, 1, 2, 3]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S[1,2,3].inject(:+)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=&gt;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6</a:t>
            </a:r>
          </a:p>
          <a:p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79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653870" cy="41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Rejected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99111"/>
            <a:ext cx="7607386" cy="420448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77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immutable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仕方がない</a:t>
            </a:r>
            <a:r>
              <a:rPr lang="ja-JP" altLang="en-US" dirty="0" smtClean="0"/>
              <a:t>ので</a:t>
            </a:r>
            <a:r>
              <a:rPr lang="en-US" altLang="ja-JP" dirty="0" smtClean="0"/>
              <a:t>gem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Immutable</a:t>
            </a:r>
            <a:r>
              <a:rPr kumimoji="1" lang="ja-JP" altLang="en-US" dirty="0" smtClean="0"/>
              <a:t>というモジュールを提供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2276872"/>
            <a:ext cx="71307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$ gem install immutable</a:t>
            </a: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09600" y="3645024"/>
            <a:ext cx="7130752" cy="18722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require "immutable"</a:t>
            </a:r>
          </a:p>
          <a:p>
            <a:endParaRPr lang="en-US" altLang="ja-JP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include Immutable</a:t>
            </a:r>
          </a:p>
          <a:p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p List[1,2,3].map(&amp;:</a:t>
            </a:r>
            <a:r>
              <a:rPr lang="en-US" altLang="ja-JP" sz="1800" dirty="0" err="1" smtClean="0">
                <a:latin typeface="Courier New" pitchFamily="49" charset="0"/>
                <a:cs typeface="Courier New" pitchFamily="49" charset="0"/>
              </a:rPr>
              <a:t>to_s</a:t>
            </a:r>
            <a:r>
              <a:rPr lang="en-US" altLang="ja-JP" sz="1800" dirty="0" smtClean="0">
                <a:latin typeface="Courier New" pitchFamily="49" charset="0"/>
                <a:cs typeface="Courier New" pitchFamily="49" charset="0"/>
              </a:rPr>
              <a:t>) #=&gt; List["1", "2", "3"]</a:t>
            </a:r>
            <a:endParaRPr lang="ja-JP" alt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59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Lazy evaluation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必要</a:t>
            </a:r>
            <a:r>
              <a:rPr lang="ja-JP" altLang="en-US" dirty="0"/>
              <a:t>になる</a:t>
            </a:r>
            <a:r>
              <a:rPr lang="ja-JP" altLang="en-US" dirty="0" smtClean="0"/>
              <a:t>まで式の評価を遅延させる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2276872"/>
            <a:ext cx="7130752" cy="36724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If(x, y, z)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if x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y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else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z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x = If(1&gt;2, 3+4, 5+6) # 3+4</a:t>
            </a:r>
            <a:r>
              <a:rPr lang="ja-JP" altLang="en-US" dirty="0" err="1" smtClean="0">
                <a:latin typeface="Courier New" pitchFamily="49" charset="0"/>
                <a:cs typeface="Courier New" pitchFamily="49" charset="0"/>
              </a:rPr>
              <a:t>は評</a:t>
            </a:r>
            <a:r>
              <a:rPr lang="ja-JP" altLang="en-US" dirty="0" smtClean="0">
                <a:latin typeface="Courier New" pitchFamily="49" charset="0"/>
                <a:cs typeface="Courier New" pitchFamily="49" charset="0"/>
              </a:rPr>
              <a:t>価されない</a:t>
            </a:r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4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no fish today :-(</a:t>
            </a:r>
            <a:endParaRPr kumimoji="1" lang="ja-JP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1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Immutable::Promise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評価の遅延</a:t>
            </a:r>
            <a:r>
              <a:rPr kumimoji="1" lang="en-US" altLang="ja-JP" dirty="0" smtClean="0"/>
              <a:t>(delay)</a:t>
            </a:r>
            <a:r>
              <a:rPr kumimoji="1" lang="ja-JP" altLang="en-US" dirty="0" smtClean="0"/>
              <a:t>と強制</a:t>
            </a:r>
            <a:r>
              <a:rPr kumimoji="1" lang="en-US" altLang="ja-JP" dirty="0" smtClean="0"/>
              <a:t>(force)</a:t>
            </a:r>
            <a:r>
              <a:rPr kumimoji="1" lang="ja-JP" altLang="en-US" dirty="0" smtClean="0"/>
              <a:t>を明示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lambda</a:t>
            </a:r>
            <a:r>
              <a:rPr kumimoji="1" lang="en-US" altLang="ja-JP" dirty="0" smtClean="0"/>
              <a:t>/call</a:t>
            </a:r>
            <a:r>
              <a:rPr kumimoji="1" lang="ja-JP" altLang="en-US" dirty="0" smtClean="0"/>
              <a:t>と何が違うの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2276872"/>
            <a:ext cx="7130752" cy="30963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If(x, y, z)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if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x.force</a:t>
            </a:r>
            <a:endParaRPr lang="en-US" altLang="ja-JP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y.force</a:t>
            </a:r>
            <a:endParaRPr lang="en-US" altLang="ja-JP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else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z.force</a:t>
            </a:r>
            <a:endParaRPr lang="en-US" altLang="ja-JP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x = If(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Promise.delay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{1&gt;2},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Promise.delay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{3+4},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Promise.delay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{5+6})</a:t>
            </a:r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3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Memoization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何回</a:t>
            </a:r>
            <a:r>
              <a:rPr kumimoji="1" lang="en-US" altLang="ja-JP" dirty="0" smtClean="0"/>
              <a:t>force</a:t>
            </a:r>
            <a:r>
              <a:rPr kumimoji="1" lang="ja-JP" altLang="en-US" dirty="0" smtClean="0"/>
              <a:t>しても一回しか評価されない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効率</a:t>
            </a:r>
            <a:r>
              <a:rPr lang="ja-JP" altLang="en-US" dirty="0"/>
              <a:t>のため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評価する式に副作用がなければ結果は同じ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1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Promise.lazy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err="1" smtClean="0"/>
              <a:t>Promise.lazy</a:t>
            </a:r>
            <a:r>
              <a:rPr lang="en-US" altLang="ja-JP" dirty="0" smtClean="0"/>
              <a:t> { x }</a:t>
            </a:r>
            <a:r>
              <a:rPr lang="ja-JP" altLang="en-US" dirty="0" smtClean="0"/>
              <a:t>は</a:t>
            </a:r>
            <a:r>
              <a:rPr lang="en-US" altLang="ja-JP" dirty="0" err="1" smtClean="0"/>
              <a:t>Promise.delay</a:t>
            </a:r>
            <a:r>
              <a:rPr lang="en-US" altLang="ja-JP" dirty="0" smtClean="0"/>
              <a:t> { </a:t>
            </a:r>
            <a:r>
              <a:rPr lang="en-US" altLang="ja-JP" dirty="0" err="1" smtClean="0"/>
              <a:t>x.force</a:t>
            </a:r>
            <a:r>
              <a:rPr lang="en-US" altLang="ja-JP" dirty="0" smtClean="0"/>
              <a:t> }</a:t>
            </a:r>
            <a:r>
              <a:rPr lang="ja-JP" altLang="en-US" dirty="0" smtClean="0"/>
              <a:t>と同じ</a:t>
            </a:r>
            <a:endParaRPr lang="en-US" altLang="ja-JP" dirty="0" smtClean="0"/>
          </a:p>
          <a:p>
            <a:r>
              <a:rPr lang="ja-JP" altLang="en-US" dirty="0" smtClean="0"/>
              <a:t>再帰</a:t>
            </a:r>
            <a:r>
              <a:rPr lang="ja-JP" altLang="en-US" dirty="0"/>
              <a:t>して</a:t>
            </a:r>
            <a:r>
              <a:rPr lang="ja-JP" altLang="en-US" dirty="0" smtClean="0"/>
              <a:t>もスタックが溢れない点</a:t>
            </a:r>
            <a:r>
              <a:rPr lang="ja-JP" altLang="en-US" dirty="0"/>
              <a:t>が</a:t>
            </a:r>
            <a:r>
              <a:rPr lang="ja-JP" altLang="en-US" dirty="0" smtClean="0"/>
              <a:t>異なる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 smtClean="0"/>
              <a:t>SRFI-45</a:t>
            </a:r>
            <a:r>
              <a:rPr kumimoji="1" lang="ja-JP" altLang="en-US" dirty="0" smtClean="0"/>
              <a:t>参照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2708920"/>
            <a:ext cx="7130752" cy="2808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loop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Promise.lazy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{ loop }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#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Promise.delay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loop.force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}</a:t>
            </a:r>
            <a:r>
              <a:rPr lang="ja-JP" altLang="en-US" dirty="0" smtClean="0">
                <a:latin typeface="Courier New" pitchFamily="49" charset="0"/>
                <a:cs typeface="Courier New" pitchFamily="49" charset="0"/>
              </a:rPr>
              <a:t>だと</a:t>
            </a:r>
            <a:endParaRPr lang="en-US" altLang="ja-JP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#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SystemStackError</a:t>
            </a:r>
            <a:r>
              <a:rPr lang="ja-JP" altLang="en-US" dirty="0" smtClean="0">
                <a:latin typeface="Courier New" pitchFamily="49" charset="0"/>
                <a:cs typeface="Courier New" pitchFamily="49" charset="0"/>
              </a:rPr>
              <a:t>が発生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loop.force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31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make lazy methods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コンストラクタを</a:t>
            </a:r>
            <a:r>
              <a:rPr kumimoji="1" lang="en-US" altLang="ja-JP" dirty="0" err="1" smtClean="0"/>
              <a:t>Promise.delay</a:t>
            </a:r>
            <a:r>
              <a:rPr kumimoji="1" lang="ja-JP" altLang="en-US" dirty="0" smtClean="0"/>
              <a:t>でくるむ</a:t>
            </a:r>
            <a:endParaRPr kumimoji="1" lang="en-US" altLang="ja-JP" dirty="0" smtClean="0"/>
          </a:p>
          <a:p>
            <a:r>
              <a:rPr lang="ja-JP" altLang="en-US" dirty="0" smtClean="0"/>
              <a:t>値を取り出すところでは</a:t>
            </a:r>
            <a:r>
              <a:rPr lang="en-US" altLang="ja-JP" dirty="0" smtClean="0"/>
              <a:t>force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r>
              <a:rPr kumimoji="1" lang="ja-JP" altLang="en-US" dirty="0" smtClean="0"/>
              <a:t>メソッド本体を</a:t>
            </a:r>
            <a:r>
              <a:rPr kumimoji="1" lang="en-US" altLang="ja-JP" dirty="0" err="1" smtClean="0"/>
              <a:t>Promise.lazy</a:t>
            </a:r>
            <a:r>
              <a:rPr kumimoji="1" lang="ja-JP" altLang="en-US" dirty="0" smtClean="0"/>
              <a:t>でくるむ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60359" y="3212976"/>
            <a:ext cx="7130752" cy="2952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stream_filter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(s, &amp;block)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Promise.lazy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s.force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xs.empty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?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Promise.delay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{ List[]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  ...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197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Immutable::</a:t>
            </a:r>
            <a:r>
              <a:rPr kumimoji="1" lang="en-US" altLang="ja-JP" dirty="0" smtClean="0"/>
              <a:t>Stream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遅延リスト</a:t>
            </a:r>
            <a:endParaRPr kumimoji="1" lang="en-US" altLang="ja-JP" dirty="0" smtClean="0"/>
          </a:p>
          <a:p>
            <a:r>
              <a:rPr lang="ja-JP" altLang="en-US" dirty="0" smtClean="0"/>
              <a:t>要素の値が必要になるまで要素の生成が遅延される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8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Lazy evaluation with streams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27584" y="191683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@head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63688" y="191683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@tail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827584" y="2996952"/>
            <a:ext cx="9361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stCxn id="4" idx="2"/>
            <a:endCxn id="15" idx="0"/>
          </p:cNvCxnSpPr>
          <p:nvPr/>
        </p:nvCxnSpPr>
        <p:spPr>
          <a:xfrm>
            <a:off x="1295636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064020" y="299695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cxnSp>
        <p:nvCxnSpPr>
          <p:cNvPr id="22" name="カギ線コネクタ 21"/>
          <p:cNvCxnSpPr>
            <a:stCxn id="8" idx="2"/>
            <a:endCxn id="19" idx="0"/>
          </p:cNvCxnSpPr>
          <p:nvPr/>
        </p:nvCxnSpPr>
        <p:spPr>
          <a:xfrm rot="16200000" flipH="1">
            <a:off x="2129878" y="2594758"/>
            <a:ext cx="504056" cy="3003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4644008" y="1507458"/>
            <a:ext cx="3721998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Stream.from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39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Lazy evaluation with streams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27584" y="191683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@head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63688" y="191683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@tail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064020" y="4077072"/>
            <a:ext cx="9361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827584" y="2996952"/>
            <a:ext cx="9361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stCxn id="4" idx="2"/>
            <a:endCxn id="15" idx="0"/>
          </p:cNvCxnSpPr>
          <p:nvPr/>
        </p:nvCxnSpPr>
        <p:spPr>
          <a:xfrm>
            <a:off x="1295636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2064020" y="299695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@head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997267" y="299695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@tail</a:t>
            </a:r>
            <a:endParaRPr kumimoji="1" lang="ja-JP" altLang="en-US" dirty="0"/>
          </a:p>
        </p:txBody>
      </p:sp>
      <p:cxnSp>
        <p:nvCxnSpPr>
          <p:cNvPr id="22" name="カギ線コネクタ 21"/>
          <p:cNvCxnSpPr>
            <a:stCxn id="8" idx="2"/>
            <a:endCxn id="19" idx="0"/>
          </p:cNvCxnSpPr>
          <p:nvPr/>
        </p:nvCxnSpPr>
        <p:spPr>
          <a:xfrm rot="16200000" flipH="1">
            <a:off x="2129878" y="2594758"/>
            <a:ext cx="504056" cy="3003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19" idx="2"/>
            <a:endCxn id="9" idx="0"/>
          </p:cNvCxnSpPr>
          <p:nvPr/>
        </p:nvCxnSpPr>
        <p:spPr>
          <a:xfrm>
            <a:off x="2532072" y="357301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3285299" y="5157192"/>
            <a:ext cx="9361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3285299" y="407707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@head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4211960" y="4077072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@tail</a:t>
            </a:r>
            <a:endParaRPr kumimoji="1" lang="ja-JP" altLang="en-US" dirty="0"/>
          </a:p>
        </p:txBody>
      </p:sp>
      <p:cxnSp>
        <p:nvCxnSpPr>
          <p:cNvPr id="43" name="直線矢印コネクタ 42"/>
          <p:cNvCxnSpPr>
            <a:stCxn id="41" idx="2"/>
            <a:endCxn id="40" idx="0"/>
          </p:cNvCxnSpPr>
          <p:nvPr/>
        </p:nvCxnSpPr>
        <p:spPr>
          <a:xfrm>
            <a:off x="3753351" y="46531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>
            <a:stCxn id="20" idx="2"/>
            <a:endCxn id="41" idx="0"/>
          </p:cNvCxnSpPr>
          <p:nvPr/>
        </p:nvCxnSpPr>
        <p:spPr>
          <a:xfrm rot="16200000" flipH="1">
            <a:off x="3357307" y="3681028"/>
            <a:ext cx="504056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カギ線コネクタ 48"/>
          <p:cNvCxnSpPr>
            <a:stCxn id="42" idx="2"/>
            <a:endCxn id="23" idx="0"/>
          </p:cNvCxnSpPr>
          <p:nvPr/>
        </p:nvCxnSpPr>
        <p:spPr>
          <a:xfrm rot="16200000" flipH="1">
            <a:off x="4590669" y="4742478"/>
            <a:ext cx="476160" cy="2974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4509435" y="5129296"/>
            <a:ext cx="9361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4644008" y="1507457"/>
            <a:ext cx="3721998" cy="1129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Stream.from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p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x.drop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(2).head #=&gt; 2</a:t>
            </a:r>
          </a:p>
          <a:p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02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from</a:t>
            </a:r>
            <a:br>
              <a:rPr kumimoji="1" lang="en-US" altLang="ja-JP" dirty="0" smtClean="0"/>
            </a:br>
            <a:r>
              <a:rPr kumimoji="1" lang="en-US" altLang="ja-JP" dirty="0" smtClean="0"/>
              <a:t>Project Euler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Problem 2</a:t>
            </a:r>
          </a:p>
          <a:p>
            <a:endParaRPr lang="en-US" altLang="ja-JP" dirty="0"/>
          </a:p>
          <a:p>
            <a:r>
              <a:rPr lang="en-US" altLang="ja-JP" dirty="0" smtClean="0"/>
              <a:t>Each </a:t>
            </a:r>
            <a:r>
              <a:rPr lang="en-US" altLang="ja-JP" dirty="0"/>
              <a:t>new term in the Fibonacci sequence is generated by adding the previous two terms. By starting with 1 and 2, the first 10 terms will be:</a:t>
            </a:r>
          </a:p>
          <a:p>
            <a:endParaRPr lang="en-US" altLang="ja-JP" dirty="0"/>
          </a:p>
          <a:p>
            <a:r>
              <a:rPr lang="en-US" altLang="ja-JP" dirty="0"/>
              <a:t>1, 2, 3, 5, 8, 13, 21, 34, 55, 89, ...</a:t>
            </a:r>
          </a:p>
          <a:p>
            <a:endParaRPr lang="en-US" altLang="ja-JP" dirty="0"/>
          </a:p>
          <a:p>
            <a:r>
              <a:rPr lang="en-US" altLang="ja-JP" dirty="0"/>
              <a:t>By considering the terms in the Fibonacci sequence whose values do not exceed four million, find the sum of the even-valued terms.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7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Answer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33123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fib =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Stream.cons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(-&gt;{1},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    -&gt;{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Stream.cons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(-&gt;{2},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         -&gt;{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fib.zip_with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fib.tail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                          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&amp;:+)})})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p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fib.filter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(&amp;:even?).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take_while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{ |n|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n &lt;= 4_000_000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}.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foldl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(0,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&amp;:+)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157192"/>
            <a:ext cx="7620000" cy="1008112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Stream.cons</a:t>
            </a:r>
            <a:r>
              <a:rPr kumimoji="1" lang="en-US" altLang="ja-JP" dirty="0" smtClean="0"/>
              <a:t>(-&gt;{...}, -&gt;{...})</a:t>
            </a:r>
            <a:r>
              <a:rPr kumimoji="1" lang="ja-JP" altLang="en-US" dirty="0" err="1" smtClean="0"/>
              <a:t>のように</a:t>
            </a:r>
            <a:r>
              <a:rPr kumimoji="1" lang="en-US" altLang="ja-JP" dirty="0" smtClean="0"/>
              <a:t>-&gt;{}</a:t>
            </a:r>
            <a:r>
              <a:rPr kumimoji="1" lang="ja-JP" altLang="en-US" dirty="0" smtClean="0"/>
              <a:t>が必要なのがちょっと汚い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マクロ</a:t>
            </a:r>
            <a:r>
              <a:rPr lang="ja-JP" altLang="en-US" dirty="0" smtClean="0"/>
              <a:t>があれば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Answer</a:t>
            </a:r>
            <a:r>
              <a:rPr lang="ja-JP" altLang="en-US" dirty="0"/>
              <a:t> </a:t>
            </a:r>
            <a:r>
              <a:rPr lang="en-US" altLang="ja-JP" dirty="0" smtClean="0"/>
              <a:t>by unfolding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30243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fib =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Stream.unfoldr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([1, 2]) { |x, y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|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x, [y, x + y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]]</a:t>
            </a: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p 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fib.filter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(&amp;:even?).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take_while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 { |n|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n &lt;= 4_000_000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}.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foldl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(0,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&amp;:+)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03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121921"/>
            <a:ext cx="7128792" cy="1371600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dirty="0" smtClean="0">
                <a:solidFill>
                  <a:schemeClr val="bg1"/>
                </a:solidFill>
              </a:rPr>
              <a:t>Programmers wanted!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4032" y="2453987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ja-JP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http://www.netlab.jp/recruit/</a:t>
            </a:r>
            <a:endParaRPr lang="ja-JP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kumimoji="1"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75"/>
                    </a14:imgEffect>
                    <a14:imgEffect>
                      <a14:saturation sat="155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20" y="5323630"/>
            <a:ext cx="2653968" cy="177777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884368" y="332656"/>
            <a:ext cx="792088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広告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6135349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※</a:t>
            </a:r>
            <a:r>
              <a:rPr lang="ja-JP" altLang="en-US" dirty="0" smtClean="0">
                <a:solidFill>
                  <a:schemeClr val="bg1"/>
                </a:solidFill>
              </a:rPr>
              <a:t>画像はイメージです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Other data </a:t>
            </a:r>
            <a:r>
              <a:rPr kumimoji="1" lang="en-US" altLang="ja-JP" dirty="0" err="1" smtClean="0"/>
              <a:t>strutures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Immutable::Map</a:t>
            </a:r>
          </a:p>
          <a:p>
            <a:r>
              <a:rPr lang="en-US" altLang="ja-JP" dirty="0" smtClean="0"/>
              <a:t>Immutable::Queue</a:t>
            </a:r>
          </a:p>
          <a:p>
            <a:r>
              <a:rPr kumimoji="1" lang="en-US" altLang="ja-JP" dirty="0" smtClean="0"/>
              <a:t>Immutable::</a:t>
            </a:r>
            <a:r>
              <a:rPr kumimoji="1" lang="en-US" altLang="ja-JP" dirty="0" err="1" smtClean="0"/>
              <a:t>Deque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See “Purely Functional Data Structures” by Chris </a:t>
            </a:r>
            <a:r>
              <a:rPr lang="en-US" altLang="ja-JP" dirty="0" err="1" smtClean="0"/>
              <a:t>Okasaki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25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Benchmark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4752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SIZE = 10000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TIMES = 10</a:t>
            </a:r>
          </a:p>
          <a:p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run(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bm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, list, 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folding_method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bm.report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msg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) do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TIMES.times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do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list.map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{|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* 2}.send(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folding_method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, 0, &amp;:+)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   end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 end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Benchmark.bmbm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do |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bm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|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 run(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bm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, (1..SIZE).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to_a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, :inject, "Array")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 run(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bm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, Immutable::List[*(1..SIZE)], :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foldl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, "List")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 run(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bm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, Immutable::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Stream.from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(1).take(SIZE),</a:t>
            </a:r>
          </a:p>
          <a:p>
            <a:r>
              <a:rPr lang="en-US" altLang="ja-JP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     :</a:t>
            </a:r>
            <a:r>
              <a:rPr lang="en-US" altLang="ja-JP" sz="1200" dirty="0" err="1" smtClean="0">
                <a:latin typeface="Courier New" pitchFamily="49" charset="0"/>
                <a:cs typeface="Courier New" pitchFamily="49" charset="0"/>
              </a:rPr>
              <a:t>foldl</a:t>
            </a:r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, "Stream")</a:t>
            </a:r>
          </a:p>
          <a:p>
            <a:r>
              <a:rPr lang="en-US" altLang="ja-JP" sz="1200" dirty="0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altLang="ja-JP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7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Benchmark result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84388" y="1700808"/>
            <a:ext cx="7130752" cy="38884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Rehearsal ------------------------------------------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Array    0.080000   0.010000   0.090000 (  0.074561)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List     0.660000   0.000000   0.660000 (  0.665009)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Stream   5.340000   0.010000   5.350000 (  5.351024)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--------------------------------- total: 6.100000sec</a:t>
            </a:r>
          </a:p>
          <a:p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             user     system      total        real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Array    0.080000   0.000000   0.080000 (  0.079840)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List     0.590000   0.000000   0.590000 (  0.594458)</a:t>
            </a:r>
          </a:p>
          <a:p>
            <a:r>
              <a:rPr lang="en-US" altLang="ja-JP" dirty="0">
                <a:latin typeface="Courier New" pitchFamily="49" charset="0"/>
                <a:cs typeface="Courier New" pitchFamily="49" charset="0"/>
              </a:rPr>
              <a:t>Stream   4.570000   0.000000   4.570000 (  4.583689)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733256"/>
            <a:ext cx="7620000" cy="792088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List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Array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7.4</a:t>
            </a:r>
            <a:r>
              <a:rPr kumimoji="1" lang="ja-JP" altLang="en-US" dirty="0" smtClean="0"/>
              <a:t>倍、</a:t>
            </a:r>
            <a:r>
              <a:rPr kumimoji="1" lang="en-US" altLang="ja-JP" dirty="0" smtClean="0"/>
              <a:t>Stream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Array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57.4</a:t>
            </a:r>
            <a:r>
              <a:rPr kumimoji="1" lang="ja-JP" altLang="en-US" dirty="0" smtClean="0"/>
              <a:t>倍遅い</a:t>
            </a:r>
            <a:r>
              <a:rPr kumimoji="1" lang="en-US" altLang="ja-JP" dirty="0" smtClean="0"/>
              <a:t>!</a:t>
            </a:r>
          </a:p>
          <a:p>
            <a:pPr lvl="1"/>
            <a:r>
              <a:rPr kumimoji="1" lang="en-US" altLang="ja-JP" dirty="0" smtClean="0"/>
              <a:t>map</a:t>
            </a:r>
            <a:r>
              <a:rPr kumimoji="1" lang="ja-JP" altLang="en-US" dirty="0" smtClean="0"/>
              <a:t>なしで</a:t>
            </a:r>
            <a:r>
              <a:rPr kumimoji="1" lang="en-US" altLang="ja-JP" dirty="0" err="1" smtClean="0"/>
              <a:t>foldl</a:t>
            </a:r>
            <a:r>
              <a:rPr kumimoji="1" lang="ja-JP" altLang="en-US" dirty="0" err="1" smtClean="0"/>
              <a:t>だけ</a:t>
            </a:r>
            <a:r>
              <a:rPr kumimoji="1" lang="ja-JP" altLang="en-US" dirty="0" smtClean="0"/>
              <a:t>だともうちょっと早い</a:t>
            </a:r>
            <a:endParaRPr kumimoji="1"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48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関数プログラミングは</a:t>
            </a:r>
            <a:r>
              <a:rPr lang="ja-JP" altLang="en-US" dirty="0"/>
              <a:t>かっこいい</a:t>
            </a:r>
            <a:endParaRPr kumimoji="1" lang="en-US" altLang="ja-JP" dirty="0" smtClean="0"/>
          </a:p>
          <a:p>
            <a:r>
              <a:rPr lang="ja-JP" altLang="en-US" dirty="0" smtClean="0"/>
              <a:t>でも大抵</a:t>
            </a:r>
            <a:r>
              <a:rPr lang="ja-JP" altLang="en-US" dirty="0"/>
              <a:t>は</a:t>
            </a:r>
            <a:r>
              <a:rPr lang="en-US" altLang="ja-JP" dirty="0" smtClean="0"/>
              <a:t>Array</a:t>
            </a:r>
            <a:r>
              <a:rPr lang="ja-JP" altLang="en-US" dirty="0" smtClean="0"/>
              <a:t>や</a:t>
            </a:r>
            <a:r>
              <a:rPr lang="en-US" altLang="ja-JP" dirty="0" smtClean="0"/>
              <a:t>Hash</a:t>
            </a:r>
            <a:r>
              <a:rPr lang="ja-JP" altLang="en-US" dirty="0" smtClean="0"/>
              <a:t>を使う方がおすすめ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繰り返し</a:t>
            </a:r>
            <a:r>
              <a:rPr lang="en-US" altLang="ja-JP" dirty="0" smtClean="0"/>
              <a:t>dup</a:t>
            </a:r>
            <a:r>
              <a:rPr lang="ja-JP" altLang="en-US" dirty="0" smtClean="0"/>
              <a:t>してるようなコードは</a:t>
            </a:r>
            <a:r>
              <a:rPr lang="en-US" altLang="ja-JP" dirty="0" smtClean="0"/>
              <a:t>List</a:t>
            </a:r>
            <a:r>
              <a:rPr lang="ja-JP" altLang="en-US" dirty="0" smtClean="0"/>
              <a:t>や</a:t>
            </a:r>
            <a:r>
              <a:rPr lang="en-US" altLang="ja-JP" dirty="0" smtClean="0"/>
              <a:t>Map</a:t>
            </a:r>
            <a:r>
              <a:rPr lang="ja-JP" altLang="en-US" dirty="0" smtClean="0"/>
              <a:t>を使った方がいいかも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3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Slides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以下</a:t>
            </a:r>
            <a:r>
              <a:rPr lang="ja-JP" altLang="en-US" dirty="0" smtClean="0"/>
              <a:t>の</a:t>
            </a:r>
            <a:r>
              <a:rPr lang="en-US" altLang="ja-JP" dirty="0" smtClean="0"/>
              <a:t>URL</a:t>
            </a:r>
            <a:r>
              <a:rPr lang="ja-JP" altLang="en-US" dirty="0" smtClean="0"/>
              <a:t>で入手可能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2"/>
              </a:rPr>
              <a:t>http</a:t>
            </a:r>
            <a:r>
              <a:rPr lang="en-US" altLang="ja-JP">
                <a:hlinkClick r:id="rId2"/>
              </a:rPr>
              <a:t>://</a:t>
            </a:r>
            <a:r>
              <a:rPr lang="en-US" altLang="ja-JP" smtClean="0">
                <a:hlinkClick r:id="rId2"/>
              </a:rPr>
              <a:t>shugo.net/tmp/functional_ruby.pdf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6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27584" y="2578551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dirty="0" smtClean="0">
                <a:solidFill>
                  <a:schemeClr val="tx2"/>
                </a:solidFill>
                <a:latin typeface="+mj-lt"/>
              </a:rPr>
              <a:t>Thank you!</a:t>
            </a:r>
            <a:endParaRPr kumimoji="1" lang="ja-JP" altLang="en-US" sz="8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9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functional programming?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このプレゼンテーションでの定義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副作用を用いないプログラミング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純粋</a:t>
            </a:r>
            <a:r>
              <a:rPr lang="ja-JP" altLang="en-US" dirty="0"/>
              <a:t>な</a:t>
            </a:r>
            <a:r>
              <a:rPr lang="ja-JP" altLang="en-US" dirty="0" smtClean="0"/>
              <a:t>関数プログラミング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= </a:t>
            </a:r>
            <a:r>
              <a:rPr lang="ja-JP" altLang="en-US" dirty="0" smtClean="0"/>
              <a:t>まったく副作用を用いないプログラミング</a:t>
            </a:r>
            <a:endParaRPr lang="en-US" altLang="ja-JP" dirty="0" smtClean="0"/>
          </a:p>
          <a:p>
            <a:r>
              <a:rPr lang="ja-JP" altLang="en-US" dirty="0" smtClean="0"/>
              <a:t>純粋な関数プログラミングを部分的に使う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Ruby</a:t>
            </a:r>
            <a:r>
              <a:rPr kumimoji="1" lang="ja-JP" altLang="en-US" dirty="0" smtClean="0"/>
              <a:t>では、</a:t>
            </a:r>
            <a:r>
              <a:rPr lang="ja-JP" altLang="en-US" dirty="0"/>
              <a:t>汚いこと</a:t>
            </a:r>
            <a:r>
              <a:rPr kumimoji="1" lang="ja-JP" altLang="en-US" dirty="0" smtClean="0"/>
              <a:t>は普通にオブジェクト指向の流儀でやればいいでしょ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3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are side-effects?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変数の再代入</a:t>
            </a:r>
            <a:endParaRPr kumimoji="1" lang="en-US" altLang="ja-JP" dirty="0" smtClean="0"/>
          </a:p>
          <a:p>
            <a:endParaRPr lang="en-US" altLang="ja-JP" dirty="0"/>
          </a:p>
          <a:p>
            <a:pPr marL="274320" lvl="1" indent="0"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オブジェクトの状態変更</a:t>
            </a:r>
            <a:endParaRPr lang="en-US" altLang="ja-JP" dirty="0" smtClean="0"/>
          </a:p>
          <a:p>
            <a:endParaRPr lang="en-US" altLang="ja-JP" dirty="0"/>
          </a:p>
          <a:p>
            <a:pPr marL="274320" lvl="1" indent="0"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入出力</a:t>
            </a:r>
            <a:endParaRPr kumimoji="1" lang="en-US" altLang="ja-JP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94546" y="2276872"/>
            <a:ext cx="71307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x = 0; 3.times { </a:t>
            </a:r>
            <a:r>
              <a:rPr lang="en-US" altLang="ja-JP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 += 1 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ja-JP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09600" y="3501008"/>
            <a:ext cx="71307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x = "foo"; </a:t>
            </a:r>
            <a:r>
              <a:rPr lang="en-US" altLang="ja-JP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x.upcase</a:t>
            </a:r>
            <a:r>
              <a:rPr lang="en-US" altLang="ja-JP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!</a:t>
            </a:r>
            <a:endParaRPr lang="ja-JP" alt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09600" y="4797152"/>
            <a:ext cx="71307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180000" tIns="144000" rIns="180000" bIns="7200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puts "hello, world"</a:t>
            </a:r>
            <a:endParaRPr lang="ja-JP" alt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97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functional programming?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生産性のため</a:t>
            </a:r>
            <a:r>
              <a:rPr kumimoji="1" lang="en-US" altLang="ja-JP" dirty="0" smtClean="0"/>
              <a:t>?</a:t>
            </a:r>
          </a:p>
          <a:p>
            <a:r>
              <a:rPr kumimoji="1" lang="ja-JP" altLang="en-US" dirty="0" smtClean="0"/>
              <a:t>テストしやすい</a:t>
            </a:r>
            <a:r>
              <a:rPr kumimoji="1" lang="en-US" altLang="ja-JP" dirty="0" smtClean="0"/>
              <a:t>?</a:t>
            </a:r>
          </a:p>
          <a:p>
            <a:r>
              <a:rPr lang="ja-JP" altLang="en-US" dirty="0" smtClean="0"/>
              <a:t>並列プログラミングのため</a:t>
            </a:r>
            <a:r>
              <a:rPr lang="en-US" altLang="ja-JP" dirty="0" smtClean="0"/>
              <a:t>?</a:t>
            </a:r>
            <a:endParaRPr kumimoji="1" lang="en-US" altLang="ja-JP" dirty="0" smtClean="0"/>
          </a:p>
          <a:p>
            <a:r>
              <a:rPr kumimoji="1" lang="ja-JP" altLang="en-US" dirty="0" smtClean="0"/>
              <a:t>何かかっこよさそう</a:t>
            </a:r>
            <a:r>
              <a:rPr lang="ja-JP" altLang="en-US" dirty="0" smtClean="0"/>
              <a:t>だから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努力と報酬が相関すると人は努力しなくなる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02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 Ruby functional?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関数型っぽい要素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ブロック・</a:t>
            </a:r>
            <a:r>
              <a:rPr lang="en-US" altLang="ja-JP" dirty="0" smtClean="0"/>
              <a:t>lambda</a:t>
            </a:r>
          </a:p>
          <a:p>
            <a:pPr lvl="1"/>
            <a:r>
              <a:rPr kumimoji="1" lang="en-US" altLang="ja-JP" dirty="0" smtClean="0"/>
              <a:t>if</a:t>
            </a:r>
            <a:r>
              <a:rPr kumimoji="1" lang="ja-JP" altLang="en-US" dirty="0" smtClean="0"/>
              <a:t>など</a:t>
            </a:r>
            <a:r>
              <a:rPr lang="ja-JP" altLang="en-US" dirty="0" smtClean="0"/>
              <a:t>が</a:t>
            </a:r>
            <a:r>
              <a:rPr lang="ja-JP" altLang="en-US" dirty="0" smtClean="0"/>
              <a:t>文ではなく式</a:t>
            </a:r>
            <a:endParaRPr lang="en-US" altLang="ja-JP" dirty="0" smtClean="0"/>
          </a:p>
          <a:p>
            <a:r>
              <a:rPr kumimoji="1" lang="ja-JP" altLang="en-US" dirty="0" smtClean="0"/>
              <a:t>でもやっぱり命令型言語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変数の再代入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定数</a:t>
            </a:r>
            <a:r>
              <a:rPr lang="ja-JP" altLang="en-US" dirty="0"/>
              <a:t>で</a:t>
            </a:r>
            <a:r>
              <a:rPr lang="ja-JP" altLang="en-US" dirty="0" smtClean="0"/>
              <a:t>すら</a:t>
            </a:r>
            <a:r>
              <a:rPr lang="en-US" altLang="ja-JP" dirty="0" smtClean="0"/>
              <a:t>…</a:t>
            </a:r>
          </a:p>
          <a:p>
            <a:pPr lvl="1"/>
            <a:r>
              <a:rPr lang="ja-JP" altLang="en-US" dirty="0" smtClean="0"/>
              <a:t>基本的なデータ構造（</a:t>
            </a:r>
            <a:r>
              <a:rPr lang="en-US" altLang="ja-JP" dirty="0" smtClean="0"/>
              <a:t>String, Array, Hash</a:t>
            </a:r>
            <a:r>
              <a:rPr lang="ja-JP" altLang="en-US" dirty="0" smtClean="0"/>
              <a:t>）が</a:t>
            </a:r>
            <a:r>
              <a:rPr lang="en-US" altLang="ja-JP" dirty="0" smtClean="0"/>
              <a:t>mutable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34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7939</TotalTime>
  <Words>2293</Words>
  <Application>Microsoft Office PowerPoint</Application>
  <PresentationFormat>画面に合わせる (4:3)</PresentationFormat>
  <Paragraphs>538</Paragraphs>
  <Slides>55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56" baseType="lpstr">
      <vt:lpstr>エッセンシャル</vt:lpstr>
      <vt:lpstr>Purely functional  programming in Ruby</vt:lpstr>
      <vt:lpstr>Who am I?</vt:lpstr>
      <vt:lpstr>I love fishing</vt:lpstr>
      <vt:lpstr>But, no fish today :-(</vt:lpstr>
      <vt:lpstr>Programmers wanted!</vt:lpstr>
      <vt:lpstr>What is functional programming?</vt:lpstr>
      <vt:lpstr>What are side-effects?</vt:lpstr>
      <vt:lpstr>Why functional programming?</vt:lpstr>
      <vt:lpstr>Is Ruby functional?</vt:lpstr>
      <vt:lpstr>Pseudo functional programming in Ruby</vt:lpstr>
      <vt:lpstr>Persistent data structures</vt:lpstr>
      <vt:lpstr>Is map functional?</vt:lpstr>
      <vt:lpstr>Implementing lists</vt:lpstr>
      <vt:lpstr>Representation of lists</vt:lpstr>
      <vt:lpstr>Definition of classes</vt:lpstr>
      <vt:lpstr>Constructor</vt:lpstr>
      <vt:lpstr>Don’t use the ‘if’ keyword</vt:lpstr>
      <vt:lpstr>Dynamic dispatching</vt:lpstr>
      <vt:lpstr>Example of dynamic dispatching</vt:lpstr>
      <vt:lpstr>Don’t use the ‘while’ keyword</vt:lpstr>
      <vt:lpstr>Use recursion</vt:lpstr>
      <vt:lpstr>Use tail recursion</vt:lpstr>
      <vt:lpstr>Tail call optimization</vt:lpstr>
      <vt:lpstr>Can you make this tail recursive?</vt:lpstr>
      <vt:lpstr>Does this work well?</vt:lpstr>
      <vt:lpstr>Correct answer</vt:lpstr>
      <vt:lpstr>Time efficiency and Space efficiency</vt:lpstr>
      <vt:lpstr>Folding</vt:lpstr>
      <vt:lpstr>foldr</vt:lpstr>
      <vt:lpstr>foldl</vt:lpstr>
      <vt:lpstr>Right-associative and left-associative operations</vt:lpstr>
      <vt:lpstr>map by foldr</vt:lpstr>
      <vt:lpstr>map by foldl</vt:lpstr>
      <vt:lpstr>Feature #6242 Ruby should support lists</vt:lpstr>
      <vt:lpstr>Example</vt:lpstr>
      <vt:lpstr>Discussion</vt:lpstr>
      <vt:lpstr>Rejected</vt:lpstr>
      <vt:lpstr>immutable</vt:lpstr>
      <vt:lpstr>Lazy evaluation</vt:lpstr>
      <vt:lpstr>Immutable::Promise</vt:lpstr>
      <vt:lpstr>Memoization</vt:lpstr>
      <vt:lpstr>Promise.lazy</vt:lpstr>
      <vt:lpstr>How to make lazy methods</vt:lpstr>
      <vt:lpstr>Immutable::Stream</vt:lpstr>
      <vt:lpstr>Lazy evaluation with streams</vt:lpstr>
      <vt:lpstr>Lazy evaluation with streams</vt:lpstr>
      <vt:lpstr>Example from Project Euler</vt:lpstr>
      <vt:lpstr>Answer</vt:lpstr>
      <vt:lpstr>Answer by unfolding</vt:lpstr>
      <vt:lpstr>Other data strutures</vt:lpstr>
      <vt:lpstr>Benchmark</vt:lpstr>
      <vt:lpstr>Benchmark result</vt:lpstr>
      <vt:lpstr>Conclusion</vt:lpstr>
      <vt:lpstr>Slides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Purely functional programming in Ruby</dc:title>
  <dc:creator>shugo</dc:creator>
  <cp:lastModifiedBy>前田修吾</cp:lastModifiedBy>
  <cp:revision>200</cp:revision>
  <dcterms:created xsi:type="dcterms:W3CDTF">2012-08-14T05:01:14Z</dcterms:created>
  <dcterms:modified xsi:type="dcterms:W3CDTF">2012-09-14T23:02:20Z</dcterms:modified>
</cp:coreProperties>
</file>